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Montserrat" panose="00000500000000000000" pitchFamily="2" charset="0"/>
      <p:regular r:id="rId12"/>
    </p:embeddedFont>
    <p:embeddedFont>
      <p:font typeface="Montserrat Bold" panose="020B0604020202020204" charset="0"/>
      <p:regular r:id="rId13"/>
    </p:embeddedFont>
    <p:embeddedFont>
      <p:font typeface="Montserrat Ultra-Bold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65046" y="-5198166"/>
            <a:ext cx="8001682" cy="7951671"/>
          </a:xfrm>
          <a:custGeom>
            <a:avLst/>
            <a:gdLst/>
            <a:ahLst/>
            <a:cxnLst/>
            <a:rect l="l" t="t" r="r" b="b"/>
            <a:pathLst>
              <a:path w="8001682" h="7951671">
                <a:moveTo>
                  <a:pt x="0" y="0"/>
                </a:moveTo>
                <a:lnTo>
                  <a:pt x="8001681" y="0"/>
                </a:lnTo>
                <a:lnTo>
                  <a:pt x="8001681" y="7951672"/>
                </a:lnTo>
                <a:lnTo>
                  <a:pt x="0" y="7951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75583" y="5385078"/>
            <a:ext cx="8001682" cy="7951671"/>
          </a:xfrm>
          <a:custGeom>
            <a:avLst/>
            <a:gdLst/>
            <a:ahLst/>
            <a:cxnLst/>
            <a:rect l="l" t="t" r="r" b="b"/>
            <a:pathLst>
              <a:path w="8001682" h="7951671">
                <a:moveTo>
                  <a:pt x="0" y="0"/>
                </a:moveTo>
                <a:lnTo>
                  <a:pt x="8001682" y="0"/>
                </a:lnTo>
                <a:lnTo>
                  <a:pt x="8001682" y="7951671"/>
                </a:lnTo>
                <a:lnTo>
                  <a:pt x="0" y="79516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571781" y="1291371"/>
            <a:ext cx="3797753" cy="2924270"/>
          </a:xfrm>
          <a:custGeom>
            <a:avLst/>
            <a:gdLst/>
            <a:ahLst/>
            <a:cxnLst/>
            <a:rect l="l" t="t" r="r" b="b"/>
            <a:pathLst>
              <a:path w="3797753" h="2924270">
                <a:moveTo>
                  <a:pt x="0" y="0"/>
                </a:moveTo>
                <a:lnTo>
                  <a:pt x="3797753" y="0"/>
                </a:lnTo>
                <a:lnTo>
                  <a:pt x="3797753" y="2924269"/>
                </a:lnTo>
                <a:lnTo>
                  <a:pt x="0" y="29242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0" y="4301365"/>
            <a:ext cx="8564680" cy="4170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35"/>
              </a:lnSpc>
            </a:pPr>
            <a:r>
              <a:rPr lang="en-US" sz="9851" b="1">
                <a:solidFill>
                  <a:srgbClr val="00000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FIRE SAFETY FOR OLDER ADULTS</a:t>
            </a:r>
          </a:p>
        </p:txBody>
      </p:sp>
      <p:sp>
        <p:nvSpPr>
          <p:cNvPr id="6" name="Freeform 6" descr="Photo showing a group of older adults in an outdoor setting."/>
          <p:cNvSpPr/>
          <p:nvPr/>
        </p:nvSpPr>
        <p:spPr>
          <a:xfrm>
            <a:off x="8741110" y="1906674"/>
            <a:ext cx="9318290" cy="7454239"/>
          </a:xfrm>
          <a:custGeom>
            <a:avLst/>
            <a:gdLst/>
            <a:ahLst/>
            <a:cxnLst/>
            <a:rect l="l" t="t" r="r" b="b"/>
            <a:pathLst>
              <a:path w="9312253" h="7454239">
                <a:moveTo>
                  <a:pt x="0" y="0"/>
                </a:moveTo>
                <a:lnTo>
                  <a:pt x="9312254" y="0"/>
                </a:lnTo>
                <a:lnTo>
                  <a:pt x="9312254" y="7454239"/>
                </a:lnTo>
                <a:lnTo>
                  <a:pt x="0" y="74542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880" t="-392" r="-275"/>
            </a:stretch>
          </a:blipFill>
          <a:ln cap="sq">
            <a:noFill/>
            <a:prstDash val="dash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04928" y="3639414"/>
            <a:ext cx="25378500" cy="5657850"/>
            <a:chOff x="0" y="0"/>
            <a:chExt cx="6684049" cy="14901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84049" cy="1490133"/>
            </a:xfrm>
            <a:custGeom>
              <a:avLst/>
              <a:gdLst/>
              <a:ahLst/>
              <a:cxnLst/>
              <a:rect l="l" t="t" r="r" b="b"/>
              <a:pathLst>
                <a:path w="6684049" h="1490133">
                  <a:moveTo>
                    <a:pt x="0" y="0"/>
                  </a:moveTo>
                  <a:lnTo>
                    <a:pt x="6684049" y="0"/>
                  </a:lnTo>
                  <a:lnTo>
                    <a:pt x="6684049" y="1490133"/>
                  </a:lnTo>
                  <a:lnTo>
                    <a:pt x="0" y="1490133"/>
                  </a:lnTo>
                  <a:close/>
                </a:path>
              </a:pathLst>
            </a:custGeom>
            <a:solidFill>
              <a:srgbClr val="7B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684049" cy="1490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14852" y="6468339"/>
            <a:ext cx="655864" cy="655864"/>
          </a:xfrm>
          <a:custGeom>
            <a:avLst/>
            <a:gdLst/>
            <a:ahLst/>
            <a:cxnLst/>
            <a:rect l="l" t="t" r="r" b="b"/>
            <a:pathLst>
              <a:path w="655864" h="655864">
                <a:moveTo>
                  <a:pt x="0" y="0"/>
                </a:moveTo>
                <a:lnTo>
                  <a:pt x="655865" y="0"/>
                </a:lnTo>
                <a:lnTo>
                  <a:pt x="655865" y="655864"/>
                </a:lnTo>
                <a:lnTo>
                  <a:pt x="0" y="6558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14852" y="7536552"/>
            <a:ext cx="655864" cy="655864"/>
          </a:xfrm>
          <a:custGeom>
            <a:avLst/>
            <a:gdLst/>
            <a:ahLst/>
            <a:cxnLst/>
            <a:rect l="l" t="t" r="r" b="b"/>
            <a:pathLst>
              <a:path w="655864" h="655864">
                <a:moveTo>
                  <a:pt x="0" y="0"/>
                </a:moveTo>
                <a:lnTo>
                  <a:pt x="655865" y="0"/>
                </a:lnTo>
                <a:lnTo>
                  <a:pt x="655865" y="655864"/>
                </a:lnTo>
                <a:lnTo>
                  <a:pt x="0" y="6558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14852" y="5357439"/>
            <a:ext cx="655864" cy="655864"/>
          </a:xfrm>
          <a:custGeom>
            <a:avLst/>
            <a:gdLst/>
            <a:ahLst/>
            <a:cxnLst/>
            <a:rect l="l" t="t" r="r" b="b"/>
            <a:pathLst>
              <a:path w="655864" h="655864">
                <a:moveTo>
                  <a:pt x="0" y="0"/>
                </a:moveTo>
                <a:lnTo>
                  <a:pt x="655865" y="0"/>
                </a:lnTo>
                <a:lnTo>
                  <a:pt x="655865" y="655864"/>
                </a:lnTo>
                <a:lnTo>
                  <a:pt x="0" y="655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14852" y="4167677"/>
            <a:ext cx="732561" cy="732561"/>
          </a:xfrm>
          <a:custGeom>
            <a:avLst/>
            <a:gdLst/>
            <a:ahLst/>
            <a:cxnLst/>
            <a:rect l="l" t="t" r="r" b="b"/>
            <a:pathLst>
              <a:path w="732561" h="732561">
                <a:moveTo>
                  <a:pt x="0" y="0"/>
                </a:moveTo>
                <a:lnTo>
                  <a:pt x="732561" y="0"/>
                </a:lnTo>
                <a:lnTo>
                  <a:pt x="732561" y="732562"/>
                </a:lnTo>
                <a:lnTo>
                  <a:pt x="0" y="7325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027370" y="3639414"/>
            <a:ext cx="9068201" cy="5618886"/>
          </a:xfrm>
          <a:custGeom>
            <a:avLst/>
            <a:gdLst/>
            <a:ahLst/>
            <a:cxnLst/>
            <a:rect l="l" t="t" r="r" b="b"/>
            <a:pathLst>
              <a:path w="9068201" h="5618886">
                <a:moveTo>
                  <a:pt x="0" y="0"/>
                </a:moveTo>
                <a:lnTo>
                  <a:pt x="9068201" y="0"/>
                </a:lnTo>
                <a:lnTo>
                  <a:pt x="9068201" y="5618886"/>
                </a:lnTo>
                <a:lnTo>
                  <a:pt x="0" y="56188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0117" b="-108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209201" y="175489"/>
            <a:ext cx="2348189" cy="1808106"/>
          </a:xfrm>
          <a:custGeom>
            <a:avLst/>
            <a:gdLst/>
            <a:ahLst/>
            <a:cxnLst/>
            <a:rect l="l" t="t" r="r" b="b"/>
            <a:pathLst>
              <a:path w="2348189" h="1808106">
                <a:moveTo>
                  <a:pt x="0" y="0"/>
                </a:moveTo>
                <a:lnTo>
                  <a:pt x="2348189" y="0"/>
                </a:lnTo>
                <a:lnTo>
                  <a:pt x="2348189" y="1808106"/>
                </a:lnTo>
                <a:lnTo>
                  <a:pt x="0" y="18081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145868" y="4272808"/>
            <a:ext cx="4084690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831-758-7466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45868" y="5366964"/>
            <a:ext cx="8181290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FirePrevention@ci.salinas.ca.us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45868" y="6477864"/>
            <a:ext cx="7544321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Salinas Fire Prevention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45868" y="7573972"/>
            <a:ext cx="9264139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200 Lincoln Ave, Salinas, CA  93901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7212" y="1878820"/>
            <a:ext cx="18234225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THANK YOU FOR YOU ATTENTION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582634" y="2774805"/>
            <a:ext cx="4444737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43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9F020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Any Questions?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4929069"/>
            <a:ext cx="9308138" cy="5357931"/>
          </a:xfrm>
          <a:custGeom>
            <a:avLst/>
            <a:gdLst/>
            <a:ahLst/>
            <a:cxnLst/>
            <a:rect l="l" t="t" r="r" b="b"/>
            <a:pathLst>
              <a:path w="9308138" h="5357931">
                <a:moveTo>
                  <a:pt x="9308138" y="0"/>
                </a:moveTo>
                <a:lnTo>
                  <a:pt x="0" y="0"/>
                </a:lnTo>
                <a:lnTo>
                  <a:pt x="0" y="5357931"/>
                </a:lnTo>
                <a:lnTo>
                  <a:pt x="9308138" y="5357931"/>
                </a:lnTo>
                <a:lnTo>
                  <a:pt x="9308138" y="0"/>
                </a:lnTo>
                <a:close/>
              </a:path>
            </a:pathLst>
          </a:custGeom>
          <a:blipFill>
            <a:blip r:embed="rId2"/>
            <a:stretch>
              <a:fillRect t="-7908" b="-790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6920743" cy="4929069"/>
          </a:xfrm>
          <a:custGeom>
            <a:avLst/>
            <a:gdLst/>
            <a:ahLst/>
            <a:cxnLst/>
            <a:rect l="l" t="t" r="r" b="b"/>
            <a:pathLst>
              <a:path w="6920743" h="4929069">
                <a:moveTo>
                  <a:pt x="0" y="0"/>
                </a:moveTo>
                <a:lnTo>
                  <a:pt x="6920743" y="0"/>
                </a:lnTo>
                <a:lnTo>
                  <a:pt x="6920743" y="4929069"/>
                </a:lnTo>
                <a:lnTo>
                  <a:pt x="0" y="49290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49" r="-34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860804" y="0"/>
            <a:ext cx="8427196" cy="4929069"/>
          </a:xfrm>
          <a:custGeom>
            <a:avLst/>
            <a:gdLst/>
            <a:ahLst/>
            <a:cxnLst/>
            <a:rect l="l" t="t" r="r" b="b"/>
            <a:pathLst>
              <a:path w="8427196" h="4929069">
                <a:moveTo>
                  <a:pt x="0" y="0"/>
                </a:moveTo>
                <a:lnTo>
                  <a:pt x="8427196" y="0"/>
                </a:lnTo>
                <a:lnTo>
                  <a:pt x="8427196" y="4929069"/>
                </a:lnTo>
                <a:lnTo>
                  <a:pt x="0" y="49290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793" b="-63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920743" y="0"/>
            <a:ext cx="2940061" cy="4929069"/>
          </a:xfrm>
          <a:custGeom>
            <a:avLst/>
            <a:gdLst/>
            <a:ahLst/>
            <a:cxnLst/>
            <a:rect l="l" t="t" r="r" b="b"/>
            <a:pathLst>
              <a:path w="2940061" h="4929069">
                <a:moveTo>
                  <a:pt x="0" y="0"/>
                </a:moveTo>
                <a:lnTo>
                  <a:pt x="2940061" y="0"/>
                </a:lnTo>
                <a:lnTo>
                  <a:pt x="2940061" y="4929069"/>
                </a:lnTo>
                <a:lnTo>
                  <a:pt x="0" y="49290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4360" r="-38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308138" y="4929069"/>
            <a:ext cx="8979862" cy="5357931"/>
          </a:xfrm>
          <a:custGeom>
            <a:avLst/>
            <a:gdLst/>
            <a:ahLst/>
            <a:cxnLst/>
            <a:rect l="l" t="t" r="r" b="b"/>
            <a:pathLst>
              <a:path w="8979862" h="5357931">
                <a:moveTo>
                  <a:pt x="0" y="0"/>
                </a:moveTo>
                <a:lnTo>
                  <a:pt x="8979862" y="0"/>
                </a:lnTo>
                <a:lnTo>
                  <a:pt x="8979862" y="5357931"/>
                </a:lnTo>
                <a:lnTo>
                  <a:pt x="0" y="53579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7471" b="-42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624387" y="4187705"/>
            <a:ext cx="9039225" cy="104605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20"/>
              </a:lnSpc>
              <a:spcBef>
                <a:spcPct val="0"/>
              </a:spcBef>
            </a:pPr>
            <a:r>
              <a:rPr lang="en-US" sz="63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AS WE GROW OLDER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1727178" y="4432249"/>
            <a:ext cx="6790584" cy="6885257"/>
          </a:xfrm>
          <a:custGeom>
            <a:avLst/>
            <a:gdLst/>
            <a:ahLst/>
            <a:cxnLst/>
            <a:rect l="l" t="t" r="r" b="b"/>
            <a:pathLst>
              <a:path w="6790584" h="6885257">
                <a:moveTo>
                  <a:pt x="6790584" y="0"/>
                </a:moveTo>
                <a:lnTo>
                  <a:pt x="0" y="0"/>
                </a:lnTo>
                <a:lnTo>
                  <a:pt x="0" y="6885257"/>
                </a:lnTo>
                <a:lnTo>
                  <a:pt x="6790584" y="6885257"/>
                </a:lnTo>
                <a:lnTo>
                  <a:pt x="679058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11527737" y="-1030506"/>
            <a:ext cx="6790584" cy="6885257"/>
          </a:xfrm>
          <a:custGeom>
            <a:avLst/>
            <a:gdLst/>
            <a:ahLst/>
            <a:cxnLst/>
            <a:rect l="l" t="t" r="r" b="b"/>
            <a:pathLst>
              <a:path w="6790584" h="6885257">
                <a:moveTo>
                  <a:pt x="6790585" y="6885257"/>
                </a:moveTo>
                <a:lnTo>
                  <a:pt x="0" y="6885257"/>
                </a:lnTo>
                <a:lnTo>
                  <a:pt x="0" y="0"/>
                </a:lnTo>
                <a:lnTo>
                  <a:pt x="6790585" y="0"/>
                </a:lnTo>
                <a:lnTo>
                  <a:pt x="6790585" y="688525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052155" y="1028700"/>
            <a:ext cx="7126834" cy="8229600"/>
            <a:chOff x="0" y="0"/>
            <a:chExt cx="54991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5"/>
              <a:stretch>
                <a:fillRect l="-7736" r="-77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42064" y="3121206"/>
            <a:ext cx="9817583" cy="645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2966" lvl="1" indent="-396483" algn="l">
              <a:lnSpc>
                <a:spcPts val="5141"/>
              </a:lnSpc>
              <a:buFont typeface="Arial"/>
              <a:buChar char="•"/>
            </a:pPr>
            <a:r>
              <a:rPr lang="en-US" sz="3672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Put working smoke alarms on every level of your home, inside bedrooms and outside sleeping areas.  </a:t>
            </a:r>
          </a:p>
          <a:p>
            <a:pPr algn="l">
              <a:lnSpc>
                <a:spcPts val="5141"/>
              </a:lnSpc>
            </a:pPr>
            <a:endParaRPr lang="en-US" sz="3672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792966" lvl="1" indent="-396483" algn="l">
              <a:lnSpc>
                <a:spcPts val="5141"/>
              </a:lnSpc>
              <a:buFont typeface="Arial"/>
              <a:buChar char="•"/>
            </a:pPr>
            <a:r>
              <a:rPr lang="en-US" sz="3672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Replace the entire smoke alarm every 10 years or sooner if it does not sound when you push the test button. </a:t>
            </a:r>
          </a:p>
          <a:p>
            <a:pPr algn="l">
              <a:lnSpc>
                <a:spcPts val="5141"/>
              </a:lnSpc>
            </a:pPr>
            <a:endParaRPr lang="en-US" sz="3672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5141"/>
              </a:lnSpc>
            </a:pPr>
            <a:endParaRPr lang="en-US" sz="3672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42064" y="1192287"/>
            <a:ext cx="7866036" cy="1219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39"/>
              </a:lnSpc>
              <a:spcBef>
                <a:spcPct val="0"/>
              </a:spcBef>
            </a:pPr>
            <a:r>
              <a:rPr lang="en-US" sz="7099" b="1">
                <a:solidFill>
                  <a:srgbClr val="9F020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SMOKE ALARMS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1727178" y="4432249"/>
            <a:ext cx="6790584" cy="6885257"/>
          </a:xfrm>
          <a:custGeom>
            <a:avLst/>
            <a:gdLst/>
            <a:ahLst/>
            <a:cxnLst/>
            <a:rect l="l" t="t" r="r" b="b"/>
            <a:pathLst>
              <a:path w="6790584" h="6885257">
                <a:moveTo>
                  <a:pt x="6790584" y="0"/>
                </a:moveTo>
                <a:lnTo>
                  <a:pt x="0" y="0"/>
                </a:lnTo>
                <a:lnTo>
                  <a:pt x="0" y="6885257"/>
                </a:lnTo>
                <a:lnTo>
                  <a:pt x="6790584" y="6885257"/>
                </a:lnTo>
                <a:lnTo>
                  <a:pt x="679058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11527737" y="-1030506"/>
            <a:ext cx="6790584" cy="6885257"/>
          </a:xfrm>
          <a:custGeom>
            <a:avLst/>
            <a:gdLst/>
            <a:ahLst/>
            <a:cxnLst/>
            <a:rect l="l" t="t" r="r" b="b"/>
            <a:pathLst>
              <a:path w="6790584" h="6885257">
                <a:moveTo>
                  <a:pt x="6790585" y="6885257"/>
                </a:moveTo>
                <a:lnTo>
                  <a:pt x="0" y="6885257"/>
                </a:lnTo>
                <a:lnTo>
                  <a:pt x="0" y="0"/>
                </a:lnTo>
                <a:lnTo>
                  <a:pt x="6790585" y="0"/>
                </a:lnTo>
                <a:lnTo>
                  <a:pt x="6790585" y="688525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052155" y="1028700"/>
            <a:ext cx="7126834" cy="8229600"/>
            <a:chOff x="0" y="0"/>
            <a:chExt cx="54991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5"/>
              <a:stretch>
                <a:fillRect l="-52673" r="-5267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96185" y="3335968"/>
            <a:ext cx="11755970" cy="6173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2966" lvl="1" indent="-396483" algn="l">
              <a:lnSpc>
                <a:spcPts val="4921"/>
              </a:lnSpc>
              <a:buFont typeface="Arial"/>
              <a:buChar char="•"/>
            </a:pPr>
            <a:r>
              <a:rPr lang="en-US" sz="3672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Stay in the kitchen when you are cooking. </a:t>
            </a:r>
          </a:p>
          <a:p>
            <a:pPr algn="l">
              <a:lnSpc>
                <a:spcPts val="4921"/>
              </a:lnSpc>
            </a:pPr>
            <a:endParaRPr lang="en-US" sz="3672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792966" lvl="1" indent="-396483" algn="l">
              <a:lnSpc>
                <a:spcPts val="4921"/>
              </a:lnSpc>
              <a:buFont typeface="Arial"/>
              <a:buChar char="•"/>
            </a:pPr>
            <a:r>
              <a:rPr lang="en-US" sz="3672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Use a timer to remind you that you are cooking. </a:t>
            </a:r>
          </a:p>
          <a:p>
            <a:pPr algn="l">
              <a:lnSpc>
                <a:spcPts val="4921"/>
              </a:lnSpc>
            </a:pPr>
            <a:endParaRPr lang="en-US" sz="3672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792966" lvl="1" indent="-396483" algn="l">
              <a:lnSpc>
                <a:spcPts val="4921"/>
              </a:lnSpc>
              <a:buFont typeface="Arial"/>
              <a:buChar char="•"/>
            </a:pPr>
            <a:r>
              <a:rPr lang="en-US" sz="3672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Keep a pot lid nearby when you cook, to cover fire.  </a:t>
            </a:r>
          </a:p>
          <a:p>
            <a:pPr algn="l">
              <a:lnSpc>
                <a:spcPts val="4921"/>
              </a:lnSpc>
            </a:pPr>
            <a:endParaRPr lang="en-US" sz="3672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792966" lvl="1" indent="-396483" algn="l">
              <a:lnSpc>
                <a:spcPts val="4921"/>
              </a:lnSpc>
              <a:buFont typeface="Arial"/>
              <a:buChar char="•"/>
            </a:pPr>
            <a:r>
              <a:rPr lang="en-US" sz="3672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Keep anything that can burn away from the stove top.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5761" y="892050"/>
            <a:ext cx="10499037" cy="1660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7"/>
              </a:lnSpc>
            </a:pPr>
            <a:r>
              <a:rPr lang="en-US" sz="7099" b="1" dirty="0">
                <a:solidFill>
                  <a:srgbClr val="9F020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FIRE SAFETY IN THE KITCHEN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1727178" y="4432249"/>
            <a:ext cx="6790584" cy="6885257"/>
          </a:xfrm>
          <a:custGeom>
            <a:avLst/>
            <a:gdLst/>
            <a:ahLst/>
            <a:cxnLst/>
            <a:rect l="l" t="t" r="r" b="b"/>
            <a:pathLst>
              <a:path w="6790584" h="6885257">
                <a:moveTo>
                  <a:pt x="6790584" y="0"/>
                </a:moveTo>
                <a:lnTo>
                  <a:pt x="0" y="0"/>
                </a:lnTo>
                <a:lnTo>
                  <a:pt x="0" y="6885257"/>
                </a:lnTo>
                <a:lnTo>
                  <a:pt x="6790584" y="6885257"/>
                </a:lnTo>
                <a:lnTo>
                  <a:pt x="679058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11527737" y="-1030506"/>
            <a:ext cx="6790584" cy="6885257"/>
          </a:xfrm>
          <a:custGeom>
            <a:avLst/>
            <a:gdLst/>
            <a:ahLst/>
            <a:cxnLst/>
            <a:rect l="l" t="t" r="r" b="b"/>
            <a:pathLst>
              <a:path w="6790584" h="6885257">
                <a:moveTo>
                  <a:pt x="6790585" y="6885257"/>
                </a:moveTo>
                <a:lnTo>
                  <a:pt x="0" y="6885257"/>
                </a:lnTo>
                <a:lnTo>
                  <a:pt x="0" y="0"/>
                </a:lnTo>
                <a:lnTo>
                  <a:pt x="6790585" y="0"/>
                </a:lnTo>
                <a:lnTo>
                  <a:pt x="6790585" y="688525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052155" y="1028700"/>
            <a:ext cx="7126834" cy="8229600"/>
            <a:chOff x="0" y="0"/>
            <a:chExt cx="54991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5"/>
              <a:stretch>
                <a:fillRect l="-1547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69398" y="2472841"/>
            <a:ext cx="11155219" cy="7098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2966" lvl="1" indent="-396483" algn="l">
              <a:lnSpc>
                <a:spcPts val="5141"/>
              </a:lnSpc>
              <a:buFont typeface="Arial"/>
              <a:buChar char="•"/>
            </a:pPr>
            <a:r>
              <a:rPr lang="en-US" sz="3672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Make sure all fuel-burning equipment is safely vented to the outside to avoid carbon monoxide (CO) poisoning. </a:t>
            </a:r>
          </a:p>
          <a:p>
            <a:pPr algn="l">
              <a:lnSpc>
                <a:spcPts val="5141"/>
              </a:lnSpc>
            </a:pPr>
            <a:endParaRPr lang="en-US" sz="3672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792966" lvl="1" indent="-396483" algn="l">
              <a:lnSpc>
                <a:spcPts val="5141"/>
              </a:lnSpc>
              <a:buFont typeface="Arial"/>
              <a:buChar char="•"/>
            </a:pPr>
            <a:r>
              <a:rPr lang="en-US" sz="3672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Install CO alarms, especially if your home is heated by any source other than electricity.</a:t>
            </a:r>
          </a:p>
          <a:p>
            <a:pPr algn="l">
              <a:lnSpc>
                <a:spcPts val="5141"/>
              </a:lnSpc>
            </a:pPr>
            <a:endParaRPr lang="en-US" sz="3672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792966" lvl="1" indent="-396483" algn="l">
              <a:lnSpc>
                <a:spcPts val="5141"/>
              </a:lnSpc>
              <a:buFont typeface="Arial"/>
              <a:buChar char="•"/>
            </a:pPr>
            <a:r>
              <a:rPr lang="en-US" sz="3672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Have only a qualified professional install and inspect your heating equipment.</a:t>
            </a:r>
          </a:p>
          <a:p>
            <a:pPr algn="l">
              <a:lnSpc>
                <a:spcPts val="5141"/>
              </a:lnSpc>
            </a:pPr>
            <a:endParaRPr lang="en-US" sz="3672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24186" y="745451"/>
            <a:ext cx="13391749" cy="1219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39"/>
              </a:lnSpc>
              <a:spcBef>
                <a:spcPct val="0"/>
              </a:spcBef>
            </a:pPr>
            <a:r>
              <a:rPr lang="en-US" sz="7099" b="1">
                <a:solidFill>
                  <a:srgbClr val="9F020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HEAT YOUR HOME SAFELY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1727178" y="4432249"/>
            <a:ext cx="6790584" cy="6885257"/>
          </a:xfrm>
          <a:custGeom>
            <a:avLst/>
            <a:gdLst/>
            <a:ahLst/>
            <a:cxnLst/>
            <a:rect l="l" t="t" r="r" b="b"/>
            <a:pathLst>
              <a:path w="6790584" h="6885257">
                <a:moveTo>
                  <a:pt x="6790584" y="0"/>
                </a:moveTo>
                <a:lnTo>
                  <a:pt x="0" y="0"/>
                </a:lnTo>
                <a:lnTo>
                  <a:pt x="0" y="6885257"/>
                </a:lnTo>
                <a:lnTo>
                  <a:pt x="6790584" y="6885257"/>
                </a:lnTo>
                <a:lnTo>
                  <a:pt x="679058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11527737" y="-1030506"/>
            <a:ext cx="6790584" cy="6885257"/>
          </a:xfrm>
          <a:custGeom>
            <a:avLst/>
            <a:gdLst/>
            <a:ahLst/>
            <a:cxnLst/>
            <a:rect l="l" t="t" r="r" b="b"/>
            <a:pathLst>
              <a:path w="6790584" h="6885257">
                <a:moveTo>
                  <a:pt x="6790585" y="6885257"/>
                </a:moveTo>
                <a:lnTo>
                  <a:pt x="0" y="6885257"/>
                </a:lnTo>
                <a:lnTo>
                  <a:pt x="0" y="0"/>
                </a:lnTo>
                <a:lnTo>
                  <a:pt x="6790585" y="0"/>
                </a:lnTo>
                <a:lnTo>
                  <a:pt x="6790585" y="688525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052155" y="1028700"/>
            <a:ext cx="7126834" cy="8229600"/>
            <a:chOff x="0" y="0"/>
            <a:chExt cx="54991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5"/>
              <a:stretch>
                <a:fillRect l="-84199" r="-510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73912" y="2855023"/>
            <a:ext cx="10953266" cy="7098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2966" lvl="1" indent="-396483" algn="l">
              <a:lnSpc>
                <a:spcPts val="5141"/>
              </a:lnSpc>
              <a:buFont typeface="Arial"/>
              <a:buChar char="•"/>
            </a:pPr>
            <a:r>
              <a:rPr lang="en-US" sz="3672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Have a licensed electrician check your electrical system if you have frequent blown fuses or tripped circuit breakers.</a:t>
            </a:r>
          </a:p>
          <a:p>
            <a:pPr algn="l">
              <a:lnSpc>
                <a:spcPts val="5141"/>
              </a:lnSpc>
            </a:pPr>
            <a:endParaRPr lang="en-US" sz="3672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792966" lvl="1" indent="-396483" algn="l">
              <a:lnSpc>
                <a:spcPts val="5141"/>
              </a:lnSpc>
              <a:buFont typeface="Arial"/>
              <a:buChar char="•"/>
            </a:pPr>
            <a:r>
              <a:rPr lang="en-US" sz="3672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Avoid using extension cords for permanent wiring.  </a:t>
            </a:r>
          </a:p>
          <a:p>
            <a:pPr algn="l">
              <a:lnSpc>
                <a:spcPts val="5141"/>
              </a:lnSpc>
            </a:pPr>
            <a:endParaRPr lang="en-US" sz="3672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792966" lvl="1" indent="-396483" algn="l">
              <a:lnSpc>
                <a:spcPts val="5141"/>
              </a:lnSpc>
              <a:buFont typeface="Arial"/>
              <a:buChar char="•"/>
            </a:pPr>
            <a:r>
              <a:rPr lang="en-US" sz="3672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Check your electrical appliances. Replace the appliance if the electrical cords are cracked, damaged or loose.</a:t>
            </a:r>
          </a:p>
          <a:p>
            <a:pPr algn="l">
              <a:lnSpc>
                <a:spcPts val="5141"/>
              </a:lnSpc>
            </a:pPr>
            <a:endParaRPr lang="en-US" sz="3672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98745" y="661670"/>
            <a:ext cx="13391749" cy="1748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2"/>
              </a:lnSpc>
            </a:pPr>
            <a:r>
              <a:rPr lang="en-US" sz="7099" b="1">
                <a:solidFill>
                  <a:srgbClr val="9F020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PRACTICE ELECTRICAL </a:t>
            </a:r>
          </a:p>
          <a:p>
            <a:pPr algn="l">
              <a:lnSpc>
                <a:spcPts val="6602"/>
              </a:lnSpc>
            </a:pPr>
            <a:r>
              <a:rPr lang="en-US" sz="7099" b="1">
                <a:solidFill>
                  <a:srgbClr val="9F020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SAFETY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1727178" y="4432249"/>
            <a:ext cx="6790584" cy="6885257"/>
          </a:xfrm>
          <a:custGeom>
            <a:avLst/>
            <a:gdLst/>
            <a:ahLst/>
            <a:cxnLst/>
            <a:rect l="l" t="t" r="r" b="b"/>
            <a:pathLst>
              <a:path w="6790584" h="6885257">
                <a:moveTo>
                  <a:pt x="6790584" y="0"/>
                </a:moveTo>
                <a:lnTo>
                  <a:pt x="0" y="0"/>
                </a:lnTo>
                <a:lnTo>
                  <a:pt x="0" y="6885257"/>
                </a:lnTo>
                <a:lnTo>
                  <a:pt x="6790584" y="6885257"/>
                </a:lnTo>
                <a:lnTo>
                  <a:pt x="679058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11527737" y="-1030506"/>
            <a:ext cx="6790584" cy="6885257"/>
          </a:xfrm>
          <a:custGeom>
            <a:avLst/>
            <a:gdLst/>
            <a:ahLst/>
            <a:cxnLst/>
            <a:rect l="l" t="t" r="r" b="b"/>
            <a:pathLst>
              <a:path w="6790584" h="6885257">
                <a:moveTo>
                  <a:pt x="6790585" y="6885257"/>
                </a:moveTo>
                <a:lnTo>
                  <a:pt x="0" y="6885257"/>
                </a:lnTo>
                <a:lnTo>
                  <a:pt x="0" y="0"/>
                </a:lnTo>
                <a:lnTo>
                  <a:pt x="6790585" y="0"/>
                </a:lnTo>
                <a:lnTo>
                  <a:pt x="6790585" y="688525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052155" y="1028700"/>
            <a:ext cx="7126834" cy="8229600"/>
            <a:chOff x="0" y="0"/>
            <a:chExt cx="54991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5"/>
              <a:stretch>
                <a:fillRect l="-39777" r="-9116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73912" y="2606094"/>
            <a:ext cx="10953266" cy="7098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2966" lvl="1" indent="-396483" algn="l">
              <a:lnSpc>
                <a:spcPts val="5141"/>
              </a:lnSpc>
              <a:buFont typeface="Arial"/>
              <a:buChar char="•"/>
            </a:pPr>
            <a:r>
              <a:rPr lang="en-US" sz="3672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Only burn candles when you are in the room. </a:t>
            </a:r>
          </a:p>
          <a:p>
            <a:pPr algn="l">
              <a:lnSpc>
                <a:spcPts val="5141"/>
              </a:lnSpc>
            </a:pPr>
            <a:endParaRPr lang="en-US" sz="3672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792966" lvl="1" indent="-396483" algn="l">
              <a:lnSpc>
                <a:spcPts val="5141"/>
              </a:lnSpc>
              <a:buFont typeface="Arial"/>
              <a:buChar char="•"/>
            </a:pPr>
            <a:r>
              <a:rPr lang="en-US" sz="3672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Protect candle flames with glass chimneys or containers. </a:t>
            </a:r>
          </a:p>
          <a:p>
            <a:pPr algn="l">
              <a:lnSpc>
                <a:spcPts val="5141"/>
              </a:lnSpc>
            </a:pPr>
            <a:endParaRPr lang="en-US" sz="3672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792966" lvl="1" indent="-396483" algn="l">
              <a:lnSpc>
                <a:spcPts val="5141"/>
              </a:lnSpc>
              <a:buFont typeface="Arial"/>
              <a:buChar char="•"/>
            </a:pPr>
            <a:r>
              <a:rPr lang="en-US" sz="3672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Never use a candle where medical oxygen is being used. </a:t>
            </a:r>
          </a:p>
          <a:p>
            <a:pPr algn="l">
              <a:lnSpc>
                <a:spcPts val="5141"/>
              </a:lnSpc>
            </a:pPr>
            <a:endParaRPr lang="en-US" sz="3672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792966" lvl="1" indent="-396483" algn="l">
              <a:lnSpc>
                <a:spcPts val="5141"/>
              </a:lnSpc>
              <a:buFont typeface="Arial"/>
              <a:buChar char="•"/>
            </a:pPr>
            <a:r>
              <a:rPr lang="en-US" sz="3672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Keep candles at least 12 inches away from anything combustible.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2508" y="1200150"/>
            <a:ext cx="13391749" cy="910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2"/>
              </a:lnSpc>
            </a:pPr>
            <a:r>
              <a:rPr lang="en-US" sz="7099" b="1" dirty="0">
                <a:solidFill>
                  <a:srgbClr val="9F020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CANDLE SAFETY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1727178" y="4432249"/>
            <a:ext cx="6790584" cy="6885257"/>
          </a:xfrm>
          <a:custGeom>
            <a:avLst/>
            <a:gdLst/>
            <a:ahLst/>
            <a:cxnLst/>
            <a:rect l="l" t="t" r="r" b="b"/>
            <a:pathLst>
              <a:path w="6790584" h="6885257">
                <a:moveTo>
                  <a:pt x="6790584" y="0"/>
                </a:moveTo>
                <a:lnTo>
                  <a:pt x="0" y="0"/>
                </a:lnTo>
                <a:lnTo>
                  <a:pt x="0" y="6885257"/>
                </a:lnTo>
                <a:lnTo>
                  <a:pt x="6790584" y="6885257"/>
                </a:lnTo>
                <a:lnTo>
                  <a:pt x="679058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11527737" y="-1030506"/>
            <a:ext cx="6790584" cy="6885257"/>
          </a:xfrm>
          <a:custGeom>
            <a:avLst/>
            <a:gdLst/>
            <a:ahLst/>
            <a:cxnLst/>
            <a:rect l="l" t="t" r="r" b="b"/>
            <a:pathLst>
              <a:path w="6790584" h="6885257">
                <a:moveTo>
                  <a:pt x="6790585" y="6885257"/>
                </a:moveTo>
                <a:lnTo>
                  <a:pt x="0" y="6885257"/>
                </a:lnTo>
                <a:lnTo>
                  <a:pt x="0" y="0"/>
                </a:lnTo>
                <a:lnTo>
                  <a:pt x="6790585" y="0"/>
                </a:lnTo>
                <a:lnTo>
                  <a:pt x="6790585" y="688525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052155" y="1028700"/>
            <a:ext cx="7126834" cy="8229600"/>
            <a:chOff x="0" y="0"/>
            <a:chExt cx="54991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5"/>
              <a:stretch>
                <a:fillRect l="-36659" r="-366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73912" y="3115670"/>
            <a:ext cx="10953266" cy="5802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2966" lvl="1" indent="-396483" algn="l">
              <a:lnSpc>
                <a:spcPts val="5141"/>
              </a:lnSpc>
              <a:buFont typeface="Arial"/>
              <a:buChar char="•"/>
            </a:pPr>
            <a:r>
              <a:rPr lang="en-US" sz="3672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Plan your escape around your abilities.</a:t>
            </a:r>
          </a:p>
          <a:p>
            <a:pPr algn="l">
              <a:lnSpc>
                <a:spcPts val="5141"/>
              </a:lnSpc>
            </a:pPr>
            <a:endParaRPr lang="en-US" sz="3672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792966" lvl="1" indent="-396483" algn="l">
              <a:lnSpc>
                <a:spcPts val="5141"/>
              </a:lnSpc>
              <a:buFont typeface="Arial"/>
              <a:buChar char="•"/>
            </a:pPr>
            <a:r>
              <a:rPr lang="en-US" sz="3672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Clear all clutter that may block your escape route or make you trip or fall.  </a:t>
            </a:r>
          </a:p>
          <a:p>
            <a:pPr algn="l">
              <a:lnSpc>
                <a:spcPts val="5141"/>
              </a:lnSpc>
            </a:pPr>
            <a:endParaRPr lang="en-US" sz="3672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792966" lvl="1" indent="-396483" algn="l">
              <a:lnSpc>
                <a:spcPts val="5141"/>
              </a:lnSpc>
              <a:buFont typeface="Arial"/>
              <a:buChar char="•"/>
            </a:pPr>
            <a:r>
              <a:rPr lang="en-US" sz="3672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Keep eyeglasses, keys, hearing aids and a phone within reach next to your bed. </a:t>
            </a:r>
          </a:p>
          <a:p>
            <a:pPr algn="l">
              <a:lnSpc>
                <a:spcPts val="5141"/>
              </a:lnSpc>
            </a:pPr>
            <a:endParaRPr lang="en-US" sz="3672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792966" lvl="1" indent="-396483" algn="l">
              <a:lnSpc>
                <a:spcPts val="5141"/>
              </a:lnSpc>
              <a:buFont typeface="Arial"/>
              <a:buChar char="•"/>
            </a:pPr>
            <a:r>
              <a:rPr lang="en-US" sz="3672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Have a designated spot to meet.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3957" y="1501913"/>
            <a:ext cx="13391749" cy="910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2"/>
              </a:lnSpc>
            </a:pPr>
            <a:r>
              <a:rPr lang="en-US" sz="7099" b="1">
                <a:solidFill>
                  <a:srgbClr val="9F020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PLAN YOUR ESCAPE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1727178" y="4432249"/>
            <a:ext cx="6790584" cy="6885257"/>
          </a:xfrm>
          <a:custGeom>
            <a:avLst/>
            <a:gdLst/>
            <a:ahLst/>
            <a:cxnLst/>
            <a:rect l="l" t="t" r="r" b="b"/>
            <a:pathLst>
              <a:path w="6790584" h="6885257">
                <a:moveTo>
                  <a:pt x="6790584" y="0"/>
                </a:moveTo>
                <a:lnTo>
                  <a:pt x="0" y="0"/>
                </a:lnTo>
                <a:lnTo>
                  <a:pt x="0" y="6885257"/>
                </a:lnTo>
                <a:lnTo>
                  <a:pt x="6790584" y="6885257"/>
                </a:lnTo>
                <a:lnTo>
                  <a:pt x="679058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11527737" y="-1030506"/>
            <a:ext cx="6790584" cy="6885257"/>
          </a:xfrm>
          <a:custGeom>
            <a:avLst/>
            <a:gdLst/>
            <a:ahLst/>
            <a:cxnLst/>
            <a:rect l="l" t="t" r="r" b="b"/>
            <a:pathLst>
              <a:path w="6790584" h="6885257">
                <a:moveTo>
                  <a:pt x="6790585" y="6885257"/>
                </a:moveTo>
                <a:lnTo>
                  <a:pt x="0" y="6885257"/>
                </a:lnTo>
                <a:lnTo>
                  <a:pt x="0" y="0"/>
                </a:lnTo>
                <a:lnTo>
                  <a:pt x="6790585" y="0"/>
                </a:lnTo>
                <a:lnTo>
                  <a:pt x="6790585" y="688525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052155" y="1028700"/>
            <a:ext cx="7126834" cy="8229600"/>
            <a:chOff x="0" y="0"/>
            <a:chExt cx="54991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5"/>
              <a:stretch>
                <a:fillRect l="-52609" r="-526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73912" y="3887847"/>
            <a:ext cx="10953266" cy="5802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2966" lvl="1" indent="-396483" algn="l">
              <a:lnSpc>
                <a:spcPts val="5141"/>
              </a:lnSpc>
              <a:buFont typeface="Arial"/>
              <a:buChar char="•"/>
            </a:pPr>
            <a:r>
              <a:rPr lang="en-US" sz="3672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Stay calm when the smoke alarm sounds. </a:t>
            </a:r>
          </a:p>
          <a:p>
            <a:pPr algn="l">
              <a:lnSpc>
                <a:spcPts val="5141"/>
              </a:lnSpc>
            </a:pPr>
            <a:endParaRPr lang="en-US" sz="3672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792966" lvl="1" indent="-396483" algn="l">
              <a:lnSpc>
                <a:spcPts val="5141"/>
              </a:lnSpc>
              <a:buFont typeface="Arial"/>
              <a:buChar char="•"/>
            </a:pPr>
            <a:r>
              <a:rPr lang="en-US" sz="3672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Get out fast and stay out. Never go back inside for people, pets or things. </a:t>
            </a:r>
          </a:p>
          <a:p>
            <a:pPr algn="l">
              <a:lnSpc>
                <a:spcPts val="5141"/>
              </a:lnSpc>
            </a:pPr>
            <a:endParaRPr lang="en-US" sz="3672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792966" lvl="1" indent="-396483" algn="l">
              <a:lnSpc>
                <a:spcPts val="5141"/>
              </a:lnSpc>
              <a:buFont typeface="Arial"/>
              <a:buChar char="•"/>
            </a:pPr>
            <a:r>
              <a:rPr lang="en-US" sz="3672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Call 911 </a:t>
            </a:r>
          </a:p>
          <a:p>
            <a:pPr algn="l">
              <a:lnSpc>
                <a:spcPts val="5141"/>
              </a:lnSpc>
            </a:pPr>
            <a:endParaRPr lang="en-US" sz="3672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5141"/>
              </a:lnSpc>
            </a:pPr>
            <a:endParaRPr lang="en-US" sz="3672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91730" y="1374520"/>
            <a:ext cx="13391749" cy="1748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2"/>
              </a:lnSpc>
            </a:pPr>
            <a:r>
              <a:rPr lang="en-US" sz="7099" b="1">
                <a:solidFill>
                  <a:srgbClr val="9F020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WHAT TO DO IF YOU HAVE A FIRE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360</Words>
  <Application>Microsoft Office PowerPoint</Application>
  <PresentationFormat>Custom</PresentationFormat>
  <Paragraphs>55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Montserrat Bold</vt:lpstr>
      <vt:lpstr>Montserrat</vt:lpstr>
      <vt:lpstr>Montserrat Ultra-Bold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 And White Modern Keep Workers Safety In Factory Presentation</dc:title>
  <cp:lastModifiedBy>Jessica Bhardwaj</cp:lastModifiedBy>
  <cp:revision>3</cp:revision>
  <dcterms:created xsi:type="dcterms:W3CDTF">2006-08-16T00:00:00Z</dcterms:created>
  <dcterms:modified xsi:type="dcterms:W3CDTF">2025-03-14T16:13:13Z</dcterms:modified>
  <dc:identifier>DAGhpuSWAfM</dc:identifier>
</cp:coreProperties>
</file>